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 slide. Edit the line and the presenter. The chart carries the light here, so the wordmark stays ink: one light per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Powered by Vela. Replace the placeholder with your logo at the height of Vela’s capital V, and keep one star height of space either side of the x. Describe only what is live for your clients. Approvals: partners@luxalgo.com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Closing slide. Keep the closer as written; swap the contact line for your own if you present Vela as a partner.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title.jpg"/>
          <p:cNvPicPr>
            <a:picLocks noChangeAspect="1"/>
          </p:cNvPicPr>
          <p:nvPr/>
        </p:nvPicPr>
        <p:blipFill>
          <a:blip r:embed="rId2"/>
          <a:stretch>
            <a:fillRect/>
          </a:stretch>
        </p:blipFill>
        <p:spPr>
          <a:xfrm>
            <a:off x="0" y="0"/>
            <a:ext cx="12192000" cy="6858000"/>
          </a:xfrm>
          <a:prstGeom prst="rect">
            <a:avLst/>
          </a:prstGeom>
        </p:spPr>
      </p:pic>
      <p:pic>
        <p:nvPicPr>
          <p:cNvPr id="3" name="Picture 2" descr="vela-wordmark-white.png"/>
          <p:cNvPicPr>
            <a:picLocks noChangeAspect="1"/>
          </p:cNvPicPr>
          <p:nvPr/>
        </p:nvPicPr>
        <p:blipFill>
          <a:blip r:embed="rId4"/>
          <a:stretch>
            <a:fillRect/>
          </a:stretch>
        </p:blipFill>
        <p:spPr>
          <a:xfrm>
            <a:off x="812800" y="889000"/>
            <a:ext cx="2511168" cy="787400"/>
          </a:xfrm>
          <a:prstGeom prst="rect">
            <a:avLst/>
          </a:prstGeom>
        </p:spPr>
      </p:pic>
      <p:sp>
        <p:nvSpPr>
          <p:cNvPr id="4" name="TextBox 3"/>
          <p:cNvSpPr txBox="1"/>
          <p:nvPr/>
        </p:nvSpPr>
        <p:spPr>
          <a:xfrm>
            <a:off x="812800" y="2667000"/>
            <a:ext cx="5715000" cy="1651000"/>
          </a:xfrm>
          <a:prstGeom prst="rect">
            <a:avLst/>
          </a:prstGeom>
          <a:noFill/>
        </p:spPr>
        <p:txBody>
          <a:bodyPr wrap="square" anchor="t" lIns="0" rIns="0" tIns="0" bIns="0">
            <a:spAutoFit/>
          </a:bodyPr>
          <a:lstStyle/>
          <a:p>
            <a:pPr algn="l">
              <a:lnSpc>
                <a:spcPct val="100000"/>
              </a:lnSpc>
            </a:pPr>
            <a:r>
              <a:rPr sz="5200">
                <a:solidFill>
                  <a:srgbClr val="F3F1EC"/>
                </a:solidFill>
                <a:latin typeface="Aeonik Medium"/>
              </a:rPr>
              <a:t>State-of-the-art charts.</a:t>
            </a:r>
          </a:p>
        </p:txBody>
      </p:sp>
      <p:sp>
        <p:nvSpPr>
          <p:cNvPr id="5" name="TextBox 4"/>
          <p:cNvSpPr txBox="1"/>
          <p:nvPr/>
        </p:nvSpPr>
        <p:spPr>
          <a:xfrm>
            <a:off x="812800" y="5715000"/>
            <a:ext cx="5715000" cy="381000"/>
          </a:xfrm>
          <a:prstGeom prst="rect">
            <a:avLst/>
          </a:prstGeom>
          <a:noFill/>
        </p:spPr>
        <p:txBody>
          <a:bodyPr wrap="square" anchor="t" lIns="0" rIns="0" tIns="0" bIns="0">
            <a:spAutoFit/>
          </a:bodyPr>
          <a:lstStyle/>
          <a:p>
            <a:pPr algn="l">
              <a:lnSpc>
                <a:spcPct val="108000"/>
              </a:lnSpc>
            </a:pPr>
            <a:r>
              <a:rPr sz="1500">
                <a:solidFill>
                  <a:srgbClr val="857F76"/>
                </a:solidFill>
                <a:latin typeface="Aeonik"/>
              </a:rPr>
              <a:t>Presenter name  ·  Month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canvas.jp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812800" y="812800"/>
            <a:ext cx="2095500" cy="698500"/>
          </a:xfrm>
          <a:prstGeom prst="roundRect">
            <a:avLst>
              <a:gd name="adj" fmla="val 12000"/>
            </a:avLst>
          </a:prstGeom>
          <a:noFill/>
          <a:ln w="12700">
            <a:solidFill>
              <a:srgbClr val="5F5A53"/>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a:solidFill>
                  <a:srgbClr val="857F76"/>
                </a:solidFill>
                <a:latin typeface="Aeonik Medium"/>
              </a:rPr>
              <a:t>Your logo</a:t>
            </a:r>
          </a:p>
        </p:txBody>
      </p:sp>
      <p:sp>
        <p:nvSpPr>
          <p:cNvPr id="4" name="TextBox 3"/>
          <p:cNvSpPr txBox="1"/>
          <p:nvPr/>
        </p:nvSpPr>
        <p:spPr>
          <a:xfrm>
            <a:off x="3124200" y="889000"/>
            <a:ext cx="381000" cy="571500"/>
          </a:xfrm>
          <a:prstGeom prst="rect">
            <a:avLst/>
          </a:prstGeom>
          <a:noFill/>
        </p:spPr>
        <p:txBody>
          <a:bodyPr wrap="square" anchor="ctr" lIns="0" rIns="0" tIns="0" bIns="0">
            <a:spAutoFit/>
          </a:bodyPr>
          <a:lstStyle/>
          <a:p>
            <a:pPr algn="ctr">
              <a:lnSpc>
                <a:spcPct val="108000"/>
              </a:lnSpc>
            </a:pPr>
            <a:r>
              <a:rPr sz="3200">
                <a:solidFill>
                  <a:srgbClr val="857F76"/>
                </a:solidFill>
                <a:latin typeface="Aeonik"/>
              </a:rPr>
              <a:t>×</a:t>
            </a:r>
          </a:p>
        </p:txBody>
      </p:sp>
      <p:pic>
        <p:nvPicPr>
          <p:cNvPr id="5" name="Picture 4" descr="vela-wordmark-lit.png"/>
          <p:cNvPicPr>
            <a:picLocks noChangeAspect="1"/>
          </p:cNvPicPr>
          <p:nvPr/>
        </p:nvPicPr>
        <p:blipFill>
          <a:blip r:embed="rId4"/>
          <a:stretch>
            <a:fillRect/>
          </a:stretch>
        </p:blipFill>
        <p:spPr>
          <a:xfrm>
            <a:off x="3733800" y="812800"/>
            <a:ext cx="2227649" cy="698500"/>
          </a:xfrm>
          <a:prstGeom prst="rect">
            <a:avLst/>
          </a:prstGeom>
        </p:spPr>
      </p:pic>
      <p:sp>
        <p:nvSpPr>
          <p:cNvPr id="6" name="TextBox 5"/>
          <p:cNvSpPr txBox="1"/>
          <p:nvPr/>
        </p:nvSpPr>
        <p:spPr>
          <a:xfrm>
            <a:off x="812800" y="2095500"/>
            <a:ext cx="10160000" cy="762000"/>
          </a:xfrm>
          <a:prstGeom prst="rect">
            <a:avLst/>
          </a:prstGeom>
          <a:noFill/>
        </p:spPr>
        <p:txBody>
          <a:bodyPr wrap="square" anchor="t" lIns="0" rIns="0" tIns="0" bIns="0">
            <a:spAutoFit/>
          </a:bodyPr>
          <a:lstStyle/>
          <a:p>
            <a:pPr algn="l">
              <a:lnSpc>
                <a:spcPct val="108000"/>
              </a:lnSpc>
            </a:pPr>
            <a:r>
              <a:rPr sz="4600">
                <a:solidFill>
                  <a:srgbClr val="F3F1EC"/>
                </a:solidFill>
                <a:latin typeface="Aeonik Medium"/>
              </a:rPr>
              <a:t>Powered by Vela.</a:t>
            </a:r>
          </a:p>
        </p:txBody>
      </p:sp>
      <p:sp>
        <p:nvSpPr>
          <p:cNvPr id="7" name="TextBox 6"/>
          <p:cNvSpPr txBox="1"/>
          <p:nvPr/>
        </p:nvSpPr>
        <p:spPr>
          <a:xfrm>
            <a:off x="812800" y="2921000"/>
            <a:ext cx="8255000" cy="762000"/>
          </a:xfrm>
          <a:prstGeom prst="rect">
            <a:avLst/>
          </a:prstGeom>
          <a:noFill/>
        </p:spPr>
        <p:txBody>
          <a:bodyPr wrap="square" anchor="t" lIns="0" rIns="0" tIns="0" bIns="0">
            <a:spAutoFit/>
          </a:bodyPr>
          <a:lstStyle/>
          <a:p>
            <a:pPr algn="l">
              <a:lnSpc>
                <a:spcPct val="120000"/>
              </a:lnSpc>
            </a:pPr>
            <a:r>
              <a:rPr sz="1800">
                <a:solidFill>
                  <a:srgbClr val="A8A39B"/>
                </a:solidFill>
                <a:latin typeface="Aeonik"/>
              </a:rPr>
              <a:t>Our clients connect their accounts to Vela, LuxAlgo’s next-generation charting platform.</a:t>
            </a:r>
          </a:p>
        </p:txBody>
      </p:sp>
      <p:sp>
        <p:nvSpPr>
          <p:cNvPr id="8" name="Rounded Rectangle 7"/>
          <p:cNvSpPr/>
          <p:nvPr/>
        </p:nvSpPr>
        <p:spPr>
          <a:xfrm>
            <a:off x="812800" y="4318000"/>
            <a:ext cx="3352800" cy="1727200"/>
          </a:xfrm>
          <a:prstGeom prst="roundRect">
            <a:avLst>
              <a:gd name="adj" fmla="val 8000"/>
            </a:avLst>
          </a:prstGeom>
          <a:solidFill>
            <a:srgbClr val="0E0F12"/>
          </a:solidFill>
          <a:ln w="9525">
            <a:solidFill>
              <a:srgbClr val="2627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41400" y="4546600"/>
            <a:ext cx="2895600" cy="1270000"/>
          </a:xfrm>
          <a:prstGeom prst="rect">
            <a:avLst/>
          </a:prstGeom>
          <a:noFill/>
        </p:spPr>
        <p:txBody>
          <a:bodyPr wrap="square" anchor="t" lIns="0" rIns="0" tIns="0" bIns="0">
            <a:spAutoFit/>
          </a:bodyPr>
          <a:lstStyle/>
          <a:p>
            <a:pPr algn="l">
              <a:lnSpc>
                <a:spcPct val="120000"/>
              </a:lnSpc>
            </a:pPr>
            <a:r>
              <a:rPr sz="1700">
                <a:solidFill>
                  <a:srgbClr val="F3F1EC"/>
                </a:solidFill>
                <a:latin typeface="Aeonik Medium"/>
              </a:rPr>
              <a:t>Your account on the chart</a:t>
            </a:r>
          </a:p>
          <a:p>
            <a:pPr algn="l">
              <a:lnSpc>
                <a:spcPct val="120000"/>
              </a:lnSpc>
            </a:pPr>
            <a:r>
              <a:rPr sz="600">
                <a:solidFill>
                  <a:srgbClr val="F3F1EC"/>
                </a:solidFill>
                <a:latin typeface="Aeonik"/>
              </a:rPr>
              <a:t> </a:t>
            </a:r>
          </a:p>
          <a:p>
            <a:pPr algn="l">
              <a:lnSpc>
                <a:spcPct val="120000"/>
              </a:lnSpc>
            </a:pPr>
            <a:r>
              <a:rPr sz="1300">
                <a:solidFill>
                  <a:srgbClr val="A8A39B"/>
                </a:solidFill>
                <a:latin typeface="Aeonik"/>
              </a:rPr>
              <a:t>Clients connect their accounts and see them on the chart.</a:t>
            </a:r>
          </a:p>
        </p:txBody>
      </p:sp>
      <p:sp>
        <p:nvSpPr>
          <p:cNvPr id="10" name="Rounded Rectangle 9"/>
          <p:cNvSpPr/>
          <p:nvPr/>
        </p:nvSpPr>
        <p:spPr>
          <a:xfrm>
            <a:off x="4419600" y="4318000"/>
            <a:ext cx="3352800" cy="1727200"/>
          </a:xfrm>
          <a:prstGeom prst="roundRect">
            <a:avLst>
              <a:gd name="adj" fmla="val 8000"/>
            </a:avLst>
          </a:prstGeom>
          <a:solidFill>
            <a:srgbClr val="0E0F12"/>
          </a:solidFill>
          <a:ln w="9525">
            <a:solidFill>
              <a:srgbClr val="2627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48200" y="4546600"/>
            <a:ext cx="2895600" cy="1270000"/>
          </a:xfrm>
          <a:prstGeom prst="rect">
            <a:avLst/>
          </a:prstGeom>
          <a:noFill/>
        </p:spPr>
        <p:txBody>
          <a:bodyPr wrap="square" anchor="t" lIns="0" rIns="0" tIns="0" bIns="0">
            <a:spAutoFit/>
          </a:bodyPr>
          <a:lstStyle/>
          <a:p>
            <a:pPr algn="l">
              <a:lnSpc>
                <a:spcPct val="120000"/>
              </a:lnSpc>
            </a:pPr>
            <a:r>
              <a:rPr sz="1700">
                <a:solidFill>
                  <a:srgbClr val="F3F1EC"/>
                </a:solidFill>
                <a:latin typeface="Aeonik Medium"/>
              </a:rPr>
              <a:t>The largest indicator library</a:t>
            </a:r>
          </a:p>
          <a:p>
            <a:pPr algn="l">
              <a:lnSpc>
                <a:spcPct val="120000"/>
              </a:lnSpc>
            </a:pPr>
            <a:r>
              <a:rPr sz="600">
                <a:solidFill>
                  <a:srgbClr val="F3F1EC"/>
                </a:solidFill>
                <a:latin typeface="Aeonik"/>
              </a:rPr>
              <a:t> </a:t>
            </a:r>
          </a:p>
          <a:p>
            <a:pPr algn="l">
              <a:lnSpc>
                <a:spcPct val="120000"/>
              </a:lnSpc>
            </a:pPr>
            <a:r>
              <a:rPr sz="1300">
                <a:solidFill>
                  <a:srgbClr val="A8A39B"/>
                </a:solidFill>
                <a:latin typeface="Aeonik"/>
              </a:rPr>
              <a:t>800+ advanced tools, one menu away.</a:t>
            </a:r>
          </a:p>
        </p:txBody>
      </p:sp>
      <p:sp>
        <p:nvSpPr>
          <p:cNvPr id="12" name="Rounded Rectangle 11"/>
          <p:cNvSpPr/>
          <p:nvPr/>
        </p:nvSpPr>
        <p:spPr>
          <a:xfrm>
            <a:off x="8026400" y="4318000"/>
            <a:ext cx="3352800" cy="1727200"/>
          </a:xfrm>
          <a:prstGeom prst="roundRect">
            <a:avLst>
              <a:gd name="adj" fmla="val 8000"/>
            </a:avLst>
          </a:prstGeom>
          <a:solidFill>
            <a:srgbClr val="0E0F12"/>
          </a:solidFill>
          <a:ln w="9525">
            <a:solidFill>
              <a:srgbClr val="2627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55000" y="4546600"/>
            <a:ext cx="2895600" cy="1270000"/>
          </a:xfrm>
          <a:prstGeom prst="rect">
            <a:avLst/>
          </a:prstGeom>
          <a:noFill/>
        </p:spPr>
        <p:txBody>
          <a:bodyPr wrap="square" anchor="t" lIns="0" rIns="0" tIns="0" bIns="0">
            <a:spAutoFit/>
          </a:bodyPr>
          <a:lstStyle/>
          <a:p>
            <a:pPr algn="l">
              <a:lnSpc>
                <a:spcPct val="120000"/>
              </a:lnSpc>
            </a:pPr>
            <a:r>
              <a:rPr sz="1700">
                <a:solidFill>
                  <a:srgbClr val="F3F1EC"/>
                </a:solidFill>
                <a:latin typeface="Aeonik Medium"/>
              </a:rPr>
              <a:t>Free to start</a:t>
            </a:r>
          </a:p>
          <a:p>
            <a:pPr algn="l">
              <a:lnSpc>
                <a:spcPct val="120000"/>
              </a:lnSpc>
            </a:pPr>
            <a:r>
              <a:rPr sz="600">
                <a:solidFill>
                  <a:srgbClr val="F3F1EC"/>
                </a:solidFill>
                <a:latin typeface="Aeonik"/>
              </a:rPr>
              <a:t> </a:t>
            </a:r>
          </a:p>
          <a:p>
            <a:pPr algn="l">
              <a:lnSpc>
                <a:spcPct val="120000"/>
              </a:lnSpc>
            </a:pPr>
            <a:r>
              <a:rPr sz="1300">
                <a:solidFill>
                  <a:srgbClr val="A8A39B"/>
                </a:solidFill>
                <a:latin typeface="Aeonik"/>
              </a:rPr>
              <a:t>State-of-the-art charts on every market, on every plan.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close.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000" y="1333500"/>
            <a:ext cx="10160000" cy="889000"/>
          </a:xfrm>
          <a:prstGeom prst="rect">
            <a:avLst/>
          </a:prstGeom>
          <a:noFill/>
        </p:spPr>
        <p:txBody>
          <a:bodyPr wrap="square" anchor="t" lIns="0" rIns="0" tIns="0" bIns="0">
            <a:spAutoFit/>
          </a:bodyPr>
          <a:lstStyle/>
          <a:p>
            <a:pPr algn="ctr">
              <a:lnSpc>
                <a:spcPct val="108000"/>
              </a:lnSpc>
            </a:pPr>
            <a:r>
              <a:rPr sz="4200">
                <a:solidFill>
                  <a:srgbClr val="F3F1EC"/>
                </a:solidFill>
                <a:latin typeface="Aeonik Medium"/>
              </a:rPr>
              <a:t>The easiest charts you’ll ever switch to.</a:t>
            </a:r>
          </a:p>
        </p:txBody>
      </p:sp>
      <p:sp>
        <p:nvSpPr>
          <p:cNvPr id="4" name="TextBox 3"/>
          <p:cNvSpPr txBox="1"/>
          <p:nvPr/>
        </p:nvSpPr>
        <p:spPr>
          <a:xfrm>
            <a:off x="1016000" y="2286000"/>
            <a:ext cx="10160000" cy="762000"/>
          </a:xfrm>
          <a:prstGeom prst="rect">
            <a:avLst/>
          </a:prstGeom>
          <a:noFill/>
        </p:spPr>
        <p:txBody>
          <a:bodyPr wrap="square" anchor="t" lIns="0" rIns="0" tIns="0" bIns="0">
            <a:spAutoFit/>
          </a:bodyPr>
          <a:lstStyle/>
          <a:p>
            <a:pPr algn="ctr">
              <a:lnSpc>
                <a:spcPct val="140000"/>
              </a:lnSpc>
            </a:pPr>
            <a:r>
              <a:rPr sz="2000">
                <a:solidFill>
                  <a:srgbClr val="C9C4BB"/>
                </a:solidFill>
                <a:latin typeface="Aeonik Medium"/>
              </a:rPr>
              <a:t>vela.luxalgo.com</a:t>
            </a:r>
          </a:p>
          <a:p>
            <a:pPr algn="ctr">
              <a:lnSpc>
                <a:spcPct val="140000"/>
              </a:lnSpc>
            </a:pPr>
            <a:r>
              <a:rPr sz="1500">
                <a:solidFill>
                  <a:srgbClr val="857F76"/>
                </a:solidFill>
                <a:latin typeface="Aeonik"/>
              </a:rPr>
              <a:t>Partnerships  ·  partners@luxalgo.com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